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96" r:id="rId4"/>
    <p:sldId id="297" r:id="rId5"/>
    <p:sldId id="269" r:id="rId6"/>
    <p:sldId id="272" r:id="rId7"/>
    <p:sldId id="298" r:id="rId8"/>
    <p:sldId id="299" r:id="rId9"/>
    <p:sldId id="300" r:id="rId10"/>
    <p:sldId id="302" r:id="rId11"/>
    <p:sldId id="301" r:id="rId12"/>
    <p:sldId id="303" r:id="rId13"/>
    <p:sldId id="288" r:id="rId14"/>
    <p:sldId id="289" r:id="rId15"/>
    <p:sldId id="291" r:id="rId16"/>
    <p:sldId id="293" r:id="rId17"/>
    <p:sldId id="267" r:id="rId18"/>
    <p:sldId id="294" r:id="rId19"/>
    <p:sldId id="266" r:id="rId20"/>
    <p:sldId id="281" r:id="rId21"/>
    <p:sldId id="273" r:id="rId22"/>
    <p:sldId id="274" r:id="rId23"/>
    <p:sldId id="275" r:id="rId24"/>
    <p:sldId id="276" r:id="rId25"/>
    <p:sldId id="278" r:id="rId26"/>
    <p:sldId id="277" r:id="rId27"/>
    <p:sldId id="260" r:id="rId28"/>
    <p:sldId id="262" r:id="rId29"/>
    <p:sldId id="261" r:id="rId30"/>
    <p:sldId id="265" r:id="rId31"/>
    <p:sldId id="257" r:id="rId32"/>
    <p:sldId id="263" r:id="rId33"/>
    <p:sldId id="264" r:id="rId34"/>
    <p:sldId id="290" r:id="rId35"/>
    <p:sldId id="292" r:id="rId36"/>
    <p:sldId id="295" r:id="rId37"/>
    <p:sldId id="280" r:id="rId38"/>
    <p:sldId id="27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Gate" initials="s" lastIdx="2" clrIdx="0">
    <p:extLst>
      <p:ext uri="{19B8F6BF-5375-455C-9EA6-DF929625EA0E}">
        <p15:presenceInfo xmlns:p15="http://schemas.microsoft.com/office/powerpoint/2012/main" userId="sGa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solarbotics.com/product/50450/?cid=1&amp;gclid=EAIaIQobChMIprCeuJ_d1wIVxF9-Ch0q0gxAEAYYAiABEgL2r_D_BwE" TargetMode="External"/><Relationship Id="rId3" Type="http://schemas.openxmlformats.org/officeDocument/2006/relationships/hyperlink" Target="https://www.pololu.com/docs/0J44/1.2" TargetMode="External"/><Relationship Id="rId7" Type="http://schemas.openxmlformats.org/officeDocument/2006/relationships/hyperlink" Target="https://www.pololu.com/product/2191/specs" TargetMode="External"/><Relationship Id="rId2" Type="http://schemas.openxmlformats.org/officeDocument/2006/relationships/hyperlink" Target="https://www.pololu.com/product/13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olu.com/docs/0J44/4.2" TargetMode="External"/><Relationship Id="rId5" Type="http://schemas.openxmlformats.org/officeDocument/2006/relationships/hyperlink" Target="https://www.pololu.com/product/1377" TargetMode="External"/><Relationship Id="rId4" Type="http://schemas.openxmlformats.org/officeDocument/2006/relationships/hyperlink" Target="https://www.pololu.com/docs/0J44/6.7.1" TargetMode="External"/><Relationship Id="rId9" Type="http://schemas.openxmlformats.org/officeDocument/2006/relationships/hyperlink" Target="http://www.electronicshub.org/interfacing-dc-motor-8051-microcontroller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65F6-4D6E-45BE-A47D-E3A792DF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CDR</a:t>
            </a:r>
            <a:br>
              <a:rPr lang="en-US" dirty="0"/>
            </a:br>
            <a:r>
              <a:rPr lang="en-US" b="1" dirty="0"/>
              <a:t>Infantry Supply Station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F89F-4180-43B0-A8D6-18F309EC0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/>
              <a:t>Yuyong</a:t>
            </a:r>
            <a:r>
              <a:rPr lang="en-US" dirty="0"/>
              <a:t> Yao, </a:t>
            </a:r>
            <a:r>
              <a:rPr lang="en-US" dirty="0" err="1"/>
              <a:t>YiFeng</a:t>
            </a:r>
            <a:r>
              <a:rPr lang="en-US" dirty="0"/>
              <a:t> Wang,  </a:t>
            </a:r>
            <a:r>
              <a:rPr lang="en-US" dirty="0" err="1"/>
              <a:t>Xinru</a:t>
            </a:r>
            <a:r>
              <a:rPr lang="en-US" dirty="0"/>
              <a:t> Song, &amp; </a:t>
            </a:r>
            <a:r>
              <a:rPr lang="en-US" dirty="0" err="1"/>
              <a:t>Rahmat</a:t>
            </a:r>
            <a:r>
              <a:rPr lang="en-US" dirty="0"/>
              <a:t> </a:t>
            </a:r>
            <a:r>
              <a:rPr lang="en-US" dirty="0" err="1"/>
              <a:t>Saeedi</a:t>
            </a:r>
            <a:endParaRPr lang="en-US" dirty="0"/>
          </a:p>
          <a:p>
            <a:pPr algn="ctr"/>
            <a:r>
              <a:rPr lang="en-US" dirty="0"/>
              <a:t>(Group 9)</a:t>
            </a:r>
          </a:p>
        </p:txBody>
      </p:sp>
    </p:spTree>
    <p:extLst>
      <p:ext uri="{BB962C8B-B14F-4D97-AF65-F5344CB8AC3E}">
        <p14:creationId xmlns:p14="http://schemas.microsoft.com/office/powerpoint/2010/main" val="157865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781F-4EBC-4C33-A8BA-A36E6318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22184-2A13-4C1F-9FB9-33A6334A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2342183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09B9C-1990-4DF8-9754-B49676FE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16" y="2097088"/>
            <a:ext cx="314818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3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A238-6F74-4388-A139-0BD9F5A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6A9EA8-3A97-4523-8757-4F9A0AFB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2097088"/>
            <a:ext cx="4767018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8E499-F44B-41AF-8BD5-994EA15D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30" y="2097087"/>
            <a:ext cx="4806120" cy="35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C81169-FDFB-49F4-AC6B-59AE2350B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81" y="94683"/>
            <a:ext cx="9334500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6477B-320A-4B17-BDB6-8759DCF11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35" y="3875628"/>
            <a:ext cx="56483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End User: Infantry 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E3CA4-6BC8-44AE-AFD3-383F2CED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668" y="2097088"/>
            <a:ext cx="6821487" cy="42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End User:  Infantry Robot</a:t>
            </a:r>
          </a:p>
        </p:txBody>
      </p:sp>
      <p:pic>
        <p:nvPicPr>
          <p:cNvPr id="7" name="Picture 6" descr="A close up of an engine&#10;&#10;Description generated with high confidence">
            <a:extLst>
              <a:ext uri="{FF2B5EF4-FFF2-40B4-BE49-F238E27FC236}">
                <a16:creationId xmlns:a16="http://schemas.microsoft.com/office/drawing/2014/main" id="{8190AAA3-5658-4004-B207-D384BAEC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7088"/>
            <a:ext cx="7890916" cy="4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Bullet Holding Unit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277799-8517-4090-BC53-54B5807B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67" y="2097088"/>
            <a:ext cx="6409690" cy="44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Infantry Robot</a:t>
            </a:r>
          </a:p>
        </p:txBody>
      </p:sp>
      <p:pic>
        <p:nvPicPr>
          <p:cNvPr id="11" name="Picture 10" descr="A picture containing indoor, floor, table, wall&#10;&#10;Description generated with high confidence">
            <a:extLst>
              <a:ext uri="{FF2B5EF4-FFF2-40B4-BE49-F238E27FC236}">
                <a16:creationId xmlns:a16="http://schemas.microsoft.com/office/drawing/2014/main" id="{5A9A5C4D-1C0E-4738-AF8D-807D90DA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43" y="2097088"/>
            <a:ext cx="7145337" cy="42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F28F-A321-4E5E-AC81-631B7F66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7" y="139322"/>
            <a:ext cx="9905998" cy="1478570"/>
          </a:xfrm>
        </p:spPr>
        <p:txBody>
          <a:bodyPr/>
          <a:lstStyle/>
          <a:p>
            <a:r>
              <a:rPr lang="en-CA" dirty="0"/>
              <a:t>Milestones and Timeline of the Project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C13EB5-2B05-4C1A-ADCE-74CF65BDC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140088"/>
              </p:ext>
            </p:extLst>
          </p:nvPr>
        </p:nvGraphicFramePr>
        <p:xfrm>
          <a:off x="500390" y="1297381"/>
          <a:ext cx="1156591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31">
                  <a:extLst>
                    <a:ext uri="{9D8B030D-6E8A-4147-A177-3AD203B41FA5}">
                      <a16:colId xmlns:a16="http://schemas.microsoft.com/office/drawing/2014/main" val="2386799468"/>
                    </a:ext>
                  </a:extLst>
                </a:gridCol>
                <a:gridCol w="1836672">
                  <a:extLst>
                    <a:ext uri="{9D8B030D-6E8A-4147-A177-3AD203B41FA5}">
                      <a16:colId xmlns:a16="http://schemas.microsoft.com/office/drawing/2014/main" val="141426722"/>
                    </a:ext>
                  </a:extLst>
                </a:gridCol>
                <a:gridCol w="1611984">
                  <a:extLst>
                    <a:ext uri="{9D8B030D-6E8A-4147-A177-3AD203B41FA5}">
                      <a16:colId xmlns:a16="http://schemas.microsoft.com/office/drawing/2014/main" val="3097238467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964629757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3146435631"/>
                    </a:ext>
                  </a:extLst>
                </a:gridCol>
                <a:gridCol w="1470582">
                  <a:extLst>
                    <a:ext uri="{9D8B030D-6E8A-4147-A177-3AD203B41FA5}">
                      <a16:colId xmlns:a16="http://schemas.microsoft.com/office/drawing/2014/main" val="2495379974"/>
                    </a:ext>
                  </a:extLst>
                </a:gridCol>
                <a:gridCol w="1517715">
                  <a:extLst>
                    <a:ext uri="{9D8B030D-6E8A-4147-A177-3AD203B41FA5}">
                      <a16:colId xmlns:a16="http://schemas.microsoft.com/office/drawing/2014/main" val="367143468"/>
                    </a:ext>
                  </a:extLst>
                </a:gridCol>
                <a:gridCol w="1385740">
                  <a:extLst>
                    <a:ext uri="{9D8B030D-6E8A-4147-A177-3AD203B41FA5}">
                      <a16:colId xmlns:a16="http://schemas.microsoft.com/office/drawing/2014/main" val="322609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Month-Year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Oct - 17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 - 17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Dec - 17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 –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Feb - 18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March - 18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April –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54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Obtained the specification &amp; Requirements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Completed the specification sheet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Completed the overall 1</a:t>
                      </a:r>
                      <a:r>
                        <a:rPr lang="en-CA" sz="1600" baseline="30000" dirty="0"/>
                        <a:t>st</a:t>
                      </a:r>
                      <a:r>
                        <a:rPr lang="en-CA" sz="1600" dirty="0"/>
                        <a:t> mechanical design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Consulted with the mechanical workshop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Did experiment of many mechanical designs regarding for the bullet distribution system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Revised the mechanical design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Finished the electrical schematic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CA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Completed some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1600" dirty="0"/>
                        <a:t>Complete all component selection and budget calculation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CA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1600" dirty="0"/>
                        <a:t>Complete the CDR for the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Conduct more experiments to test for the mechanical components and electrical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Finish the electrical assembly and the prototype of the electrical 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Finish the assembly and all testing for the mechanical 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dirty="0"/>
                        <a:t>Finish the overall project on time and within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6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06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0C03-9906-4C88-BEE2-3E2F57A2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for supply station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072D-3F07-4DF4-837C-975050116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12V motors: 12V 100RPM high torque DC Motor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MCU: Arduino Uno Rev3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Motor Driver: </a:t>
            </a:r>
            <a:r>
              <a:rPr lang="en-US" dirty="0" err="1"/>
              <a:t>Pololu</a:t>
            </a:r>
            <a:r>
              <a:rPr lang="en-US" dirty="0"/>
              <a:t> Simple High-Power Motor Controller 18v15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Detect Sensor: </a:t>
            </a:r>
            <a:r>
              <a:rPr lang="en-US" dirty="0">
                <a:effectLst/>
              </a:rPr>
              <a:t>QSD122A4R0-ND</a:t>
            </a:r>
            <a:r>
              <a:rPr lang="en-US" dirty="0"/>
              <a:t> &amp; QED123-ND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 source: NIMH Battery 12.0V 2300MAH</a:t>
            </a:r>
          </a:p>
        </p:txBody>
      </p:sp>
    </p:spTree>
    <p:extLst>
      <p:ext uri="{BB962C8B-B14F-4D97-AF65-F5344CB8AC3E}">
        <p14:creationId xmlns:p14="http://schemas.microsoft.com/office/powerpoint/2010/main" val="108712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AAE1-E30E-48D8-94AE-3017A9D6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7D37A0-ADDC-4448-97AA-0283CA59A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23485"/>
              </p:ext>
            </p:extLst>
          </p:nvPr>
        </p:nvGraphicFramePr>
        <p:xfrm>
          <a:off x="1141413" y="2249488"/>
          <a:ext cx="990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05479039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666329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Components and Different Sources of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Price in Canadian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89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Arduino Uno Rev3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$45.72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6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BATTERY PACK NIMH 12.0V 2300MAH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$55.00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25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Pololu Simple High-Power Motor Controller 18v15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$106.24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3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2*</a:t>
                      </a: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12V 100RPM Brushed DC Motor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$49.95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4* QSD122A4R0-ND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$7.68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7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4*QED123-ND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29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Estimate cost of all the materials and labors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Total cost 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$395.75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93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50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0986-5F2B-4349-81FE-2A49B897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30315"/>
            <a:ext cx="9905999" cy="516088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Why this project matters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Challenges</a:t>
            </a:r>
          </a:p>
          <a:p>
            <a:pPr marL="457200" lvl="1" indent="0">
              <a:buNone/>
            </a:pPr>
            <a:r>
              <a:rPr lang="en-US" dirty="0"/>
              <a:t>&amp;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Schedule &amp; Milestones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Components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Budget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Suppliers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Questions    &amp;    Feedbacks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5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04F-4901-4D99-8429-5B47F0FC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0222"/>
            <a:ext cx="9905998" cy="1478570"/>
          </a:xfrm>
        </p:spPr>
        <p:txBody>
          <a:bodyPr/>
          <a:lstStyle/>
          <a:p>
            <a:pPr algn="ctr"/>
            <a:r>
              <a:rPr lang="en-CA" dirty="0"/>
              <a:t>Suppliers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A2B8D1-D551-4036-96CF-0D3EC85EC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735461"/>
              </p:ext>
            </p:extLst>
          </p:nvPr>
        </p:nvGraphicFramePr>
        <p:xfrm>
          <a:off x="1141413" y="1406939"/>
          <a:ext cx="99060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712369208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718670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Components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97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 Uno Rev3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https://www.digikey.com/product-detail/en/arduino/A000066/1050-1024-ND/2784006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74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 PACK NIMH 12.0V 2300MAH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https://www.digikey.com/product-detail/en/energizer-battery-company/NH15VPF2X5/N703-F025-ND/1040731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3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Pololu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Simple High-Power Motor Controller 18v15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https://www.pololu.com/product/1376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12V 100RPM 583 </a:t>
                      </a:r>
                      <a:r>
                        <a:rPr lang="en-C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oz</a:t>
                      </a: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-in Brushed DC Motor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http://www.robotshop.com/ca/en/12v-100rpm-583-oz-in-brushed-dc-motor.html 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99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QSD-122-ND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https://www.digikey.com/product-detail/en/on-semiconductor/QSD122/QSD122-ND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1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QED123-ND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https://www.digikey.com/product-detail/en/on-semiconductor/QED123/QED123-ND/187398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2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Material Costs and Labour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UAlberta</a:t>
                      </a:r>
                      <a:r>
                        <a:rPr lang="en-CA" dirty="0"/>
                        <a:t> Electrical Engineering 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70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Steel and Aluminium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McMaster-Carr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95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DB2D-E43C-4B48-AF89-82BDE03A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276"/>
          </a:xfrm>
        </p:spPr>
        <p:txBody>
          <a:bodyPr>
            <a:normAutofit/>
          </a:bodyPr>
          <a:lstStyle/>
          <a:p>
            <a:r>
              <a:rPr lang="en-CA" sz="4000" dirty="0"/>
              <a:t>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E4325-5CA0-4E3F-B454-6279F7E26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6140"/>
            <a:ext cx="9905999" cy="44950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Infantry robot block infrared light</a:t>
            </a:r>
          </a:p>
          <a:p>
            <a:pPr marL="0" indent="0" algn="ctr">
              <a:buNone/>
            </a:pPr>
            <a:r>
              <a:rPr lang="en-US" dirty="0"/>
              <a:t>                                    </a:t>
            </a:r>
            <a:r>
              <a:rPr lang="en-US" sz="2000" dirty="0"/>
              <a:t>PWM signal (Low)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Arduino UNO R3(</a:t>
            </a:r>
            <a:r>
              <a:rPr lang="en-US" dirty="0" err="1"/>
              <a:t>ATmega</a:t>
            </a:r>
            <a:r>
              <a:rPr lang="en-US" dirty="0"/>
              <a:t> 328)</a:t>
            </a:r>
          </a:p>
          <a:p>
            <a:pPr marL="0" indent="0" algn="ctr">
              <a:buNone/>
            </a:pPr>
            <a:r>
              <a:rPr lang="en-US" dirty="0"/>
              <a:t>     		                    </a:t>
            </a:r>
            <a:r>
              <a:rPr lang="en-US" sz="2000" dirty="0"/>
              <a:t>PWM signal (High = 5.0V)</a:t>
            </a:r>
            <a:endParaRPr lang="en-US" dirty="0"/>
          </a:p>
          <a:p>
            <a:pPr marL="0" indent="0" algn="ctr">
              <a:buNone/>
            </a:pPr>
            <a:r>
              <a:rPr lang="en-US" dirty="0" err="1"/>
              <a:t>Pololu</a:t>
            </a:r>
            <a:r>
              <a:rPr lang="en-US" dirty="0"/>
              <a:t> High-Power Motor Driver 18V15</a:t>
            </a:r>
          </a:p>
          <a:p>
            <a:pPr marL="0" indent="0" algn="ctr">
              <a:buNone/>
            </a:pPr>
            <a:r>
              <a:rPr lang="en-US" dirty="0"/>
              <a:t>			          		     OUTA=high, OUTB=low, PWM=high</a:t>
            </a:r>
          </a:p>
          <a:p>
            <a:pPr marL="0" indent="0" algn="ctr">
              <a:buNone/>
            </a:pPr>
            <a:r>
              <a:rPr lang="en-US" dirty="0" err="1"/>
              <a:t>Pololu</a:t>
            </a:r>
            <a:r>
              <a:rPr lang="en-US" dirty="0"/>
              <a:t> Motor rotate</a:t>
            </a:r>
          </a:p>
          <a:p>
            <a:endParaRPr lang="en-CA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79EEDD5-54DC-4B93-834A-A84638D34629}"/>
              </a:ext>
            </a:extLst>
          </p:cNvPr>
          <p:cNvSpPr/>
          <p:nvPr/>
        </p:nvSpPr>
        <p:spPr>
          <a:xfrm>
            <a:off x="6096000" y="1908699"/>
            <a:ext cx="233779" cy="435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7CC321-CA79-4045-BBE4-937DE9E65BD2}"/>
              </a:ext>
            </a:extLst>
          </p:cNvPr>
          <p:cNvSpPr/>
          <p:nvPr/>
        </p:nvSpPr>
        <p:spPr>
          <a:xfrm>
            <a:off x="6096000" y="3108664"/>
            <a:ext cx="233779" cy="435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0029C61-DF63-48DB-B89A-0EFFF0B7E609}"/>
              </a:ext>
            </a:extLst>
          </p:cNvPr>
          <p:cNvSpPr/>
          <p:nvPr/>
        </p:nvSpPr>
        <p:spPr>
          <a:xfrm>
            <a:off x="6096000" y="4232429"/>
            <a:ext cx="233779" cy="435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68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A6944-DB3D-4B29-9E53-F673E367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2717"/>
          </a:xfrm>
        </p:spPr>
        <p:txBody>
          <a:bodyPr/>
          <a:lstStyle/>
          <a:p>
            <a:pPr algn="ctr"/>
            <a:r>
              <a:rPr lang="en-US" dirty="0"/>
              <a:t>Photo Interrupter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79B76-BF0E-4A75-B07E-4C5B40438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45096"/>
            <a:ext cx="9905999" cy="4856921"/>
          </a:xfrm>
        </p:spPr>
        <p:txBody>
          <a:bodyPr>
            <a:normAutofit/>
          </a:bodyPr>
          <a:lstStyle/>
          <a:p>
            <a:r>
              <a:rPr lang="en-US" dirty="0"/>
              <a:t>Transmission-type photo sensor</a:t>
            </a:r>
          </a:p>
          <a:p>
            <a:pPr lvl="1"/>
            <a:r>
              <a:rPr lang="en-US" dirty="0"/>
              <a:t>A light emitting elements</a:t>
            </a:r>
          </a:p>
          <a:p>
            <a:pPr lvl="1"/>
            <a:r>
              <a:rPr lang="en-US" dirty="0"/>
              <a:t>A light receiving elements</a:t>
            </a:r>
          </a:p>
          <a:p>
            <a:pPr lvl="1"/>
            <a:r>
              <a:rPr lang="en-US" dirty="0"/>
              <a:t>Acting as an optical switch</a:t>
            </a:r>
          </a:p>
          <a:p>
            <a:r>
              <a:rPr lang="en-US" dirty="0"/>
              <a:t>Infantry Robots Detector</a:t>
            </a:r>
          </a:p>
          <a:p>
            <a:pPr lvl="1"/>
            <a:r>
              <a:rPr lang="en-US" dirty="0"/>
              <a:t>Signal triggers after infantry robots block infrared light</a:t>
            </a:r>
          </a:p>
          <a:p>
            <a:pPr lvl="1"/>
            <a:r>
              <a:rPr lang="en-US" dirty="0"/>
              <a:t>Bullets will release from the second stage</a:t>
            </a:r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QED123--- Plastic Infrared Light Emitting Diode</a:t>
            </a:r>
          </a:p>
          <a:p>
            <a:pPr lvl="1"/>
            <a:r>
              <a:rPr lang="en-US" dirty="0"/>
              <a:t>QSD122--- Plastic Silicon Infrared Phototransistor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4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A4FA7-0062-453F-815D-38D401AA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65117"/>
          </a:xfrm>
        </p:spPr>
        <p:txBody>
          <a:bodyPr/>
          <a:lstStyle/>
          <a:p>
            <a:pPr algn="ctr"/>
            <a:r>
              <a:rPr lang="en-US" dirty="0"/>
              <a:t>Photo Interrupter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FB960-69A2-4ECC-9E55-1AE7241F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3635"/>
            <a:ext cx="9905999" cy="4207566"/>
          </a:xfrm>
        </p:spPr>
        <p:txBody>
          <a:bodyPr/>
          <a:lstStyle/>
          <a:p>
            <a:r>
              <a:rPr lang="en-US" dirty="0"/>
              <a:t>QED123 : (Emitter)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772712-482D-4CF1-8F35-CA8306FE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47" y="2374178"/>
            <a:ext cx="1259231" cy="287596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514B3FA-8B84-4204-BB6A-030C49E8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19" y="2692971"/>
            <a:ext cx="3724275" cy="22383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247536-4E87-42C9-9453-56038648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599" y="1663092"/>
            <a:ext cx="4490713" cy="4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E3844-4D90-4429-9F7A-D47AEFD2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2839"/>
          </a:xfrm>
        </p:spPr>
        <p:txBody>
          <a:bodyPr/>
          <a:lstStyle/>
          <a:p>
            <a:pPr algn="ctr"/>
            <a:r>
              <a:rPr lang="en-US" dirty="0"/>
              <a:t>Photo Interrupter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560B0-D573-4020-96E1-B05DEF362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11357"/>
            <a:ext cx="9905999" cy="4379844"/>
          </a:xfrm>
        </p:spPr>
        <p:txBody>
          <a:bodyPr/>
          <a:lstStyle/>
          <a:p>
            <a:r>
              <a:rPr lang="en-US" dirty="0"/>
              <a:t>QSD122: (Detector)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F4D3B-E738-417B-B571-3C6F394C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823"/>
            <a:ext cx="1457325" cy="319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F551E3-9E36-4622-BE5B-BA3A8F06A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37" y="2247671"/>
            <a:ext cx="3148075" cy="26131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61C448-E36F-41FD-BB86-B5B46FFF815F}"/>
              </a:ext>
            </a:extLst>
          </p:cNvPr>
          <p:cNvSpPr/>
          <p:nvPr/>
        </p:nvSpPr>
        <p:spPr>
          <a:xfrm>
            <a:off x="6050024" y="240095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base is left disconnected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Light is used to enable the current flow through the phototransistor.</a:t>
            </a:r>
          </a:p>
        </p:txBody>
      </p:sp>
    </p:spTree>
    <p:extLst>
      <p:ext uri="{BB962C8B-B14F-4D97-AF65-F5344CB8AC3E}">
        <p14:creationId xmlns:p14="http://schemas.microsoft.com/office/powerpoint/2010/main" val="19878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B6230-C230-4458-A83F-84D28D66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3325"/>
          </a:xfrm>
        </p:spPr>
        <p:txBody>
          <a:bodyPr/>
          <a:lstStyle/>
          <a:p>
            <a:r>
              <a:rPr lang="en-US" dirty="0"/>
              <a:t>Photo Interrupter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FC8E9-045C-442F-AD5C-BA8F9F25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1843"/>
            <a:ext cx="9905999" cy="4459358"/>
          </a:xfrm>
        </p:spPr>
        <p:txBody>
          <a:bodyPr/>
          <a:lstStyle/>
          <a:p>
            <a:r>
              <a:rPr lang="en-US" dirty="0"/>
              <a:t>Phototransistor Circuit:</a:t>
            </a:r>
          </a:p>
          <a:p>
            <a:pPr marL="914400" lvl="2" indent="0">
              <a:buNone/>
            </a:pPr>
            <a:r>
              <a:rPr lang="en-US" sz="2800" dirty="0"/>
              <a:t>2. Common Collector phototransistor circuit: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C5610-2555-4653-9A84-1B9E09AF3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8585" y="2591855"/>
            <a:ext cx="5685826" cy="31993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5621AE-5BBB-4FBA-93F7-C824B5F926EF}"/>
              </a:ext>
            </a:extLst>
          </p:cNvPr>
          <p:cNvSpPr/>
          <p:nvPr/>
        </p:nvSpPr>
        <p:spPr>
          <a:xfrm>
            <a:off x="6467061" y="280766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that moves from the </a:t>
            </a:r>
            <a:r>
              <a:rPr lang="en-US" sz="2400" dirty="0">
                <a:solidFill>
                  <a:srgbClr val="FF0000"/>
                </a:solidFill>
              </a:rPr>
              <a:t>low- state</a:t>
            </a:r>
            <a:r>
              <a:rPr lang="en-US" sz="2400" dirty="0"/>
              <a:t> </a:t>
            </a:r>
          </a:p>
          <a:p>
            <a:r>
              <a:rPr lang="en-US" sz="2400" dirty="0"/>
              <a:t>    to a </a:t>
            </a:r>
            <a:r>
              <a:rPr lang="en-US" sz="2400" dirty="0">
                <a:solidFill>
                  <a:srgbClr val="FF0000"/>
                </a:solidFill>
              </a:rPr>
              <a:t>high-state </a:t>
            </a:r>
            <a:r>
              <a:rPr lang="en-US" sz="2400" dirty="0"/>
              <a:t>when light is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Rc</a:t>
            </a:r>
            <a:r>
              <a:rPr lang="en-US" sz="2400" dirty="0"/>
              <a:t> = </a:t>
            </a:r>
            <a:r>
              <a:rPr lang="en-US" sz="2400" dirty="0" err="1"/>
              <a:t>Vcc-Vce</a:t>
            </a:r>
            <a:r>
              <a:rPr lang="en-US" sz="2400" dirty="0"/>
              <a:t> / </a:t>
            </a:r>
            <a:r>
              <a:rPr lang="en-US" sz="2400" dirty="0" err="1"/>
              <a:t>Ic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440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62B28-F886-498E-BA81-CB3FB9D4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Interrupter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59E00-0AE3-4FBB-B0EE-9858270E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6278"/>
            <a:ext cx="9905999" cy="4094923"/>
          </a:xfrm>
        </p:spPr>
        <p:txBody>
          <a:bodyPr/>
          <a:lstStyle/>
          <a:p>
            <a:r>
              <a:rPr lang="en-US" dirty="0"/>
              <a:t>Phototransistor Circuit:</a:t>
            </a:r>
          </a:p>
          <a:p>
            <a:pPr marL="0" indent="0">
              <a:buNone/>
            </a:pPr>
            <a:r>
              <a:rPr lang="en-US" dirty="0"/>
              <a:t>	1. Common Emitter phototransistor circuit: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0E6E704-EA3C-416D-949F-5DA83B004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9868" y="2806573"/>
            <a:ext cx="4147356" cy="31073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F12537-4E80-4FD3-B910-DF095ADD3B2D}"/>
              </a:ext>
            </a:extLst>
          </p:cNvPr>
          <p:cNvSpPr/>
          <p:nvPr/>
        </p:nvSpPr>
        <p:spPr>
          <a:xfrm>
            <a:off x="5473148" y="3047497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moves from a </a:t>
            </a:r>
            <a:r>
              <a:rPr lang="en-US" sz="2400" dirty="0">
                <a:solidFill>
                  <a:srgbClr val="FF0000"/>
                </a:solidFill>
              </a:rPr>
              <a:t>high-voltage</a:t>
            </a:r>
            <a:r>
              <a:rPr lang="en-US" sz="2400" dirty="0"/>
              <a:t> state to a </a:t>
            </a:r>
            <a:r>
              <a:rPr lang="en-US" sz="2400" dirty="0">
                <a:solidFill>
                  <a:srgbClr val="FF0000"/>
                </a:solidFill>
              </a:rPr>
              <a:t>low-voltage</a:t>
            </a:r>
            <a:r>
              <a:rPr lang="en-US" sz="2400" dirty="0"/>
              <a:t> state when light is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Rc</a:t>
            </a:r>
            <a:r>
              <a:rPr lang="en-US" sz="2400" dirty="0"/>
              <a:t> = </a:t>
            </a:r>
            <a:r>
              <a:rPr lang="en-US" sz="2400" dirty="0" err="1"/>
              <a:t>Vcc-Vce</a:t>
            </a:r>
            <a:r>
              <a:rPr lang="en-US" sz="2400" dirty="0"/>
              <a:t> / </a:t>
            </a:r>
            <a:r>
              <a:rPr lang="en-US" sz="2400" dirty="0" err="1"/>
              <a:t>Ic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25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2C60-2383-497B-AB4E-7716EB13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Calculations used in the design Regarding for the motor and the motor driver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99805-548A-4E81-9D0E-E52C03ED2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Torque =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𝑝𝑒𝑟𝑝𝑒𝑛𝑑𝑖𝑐𝑢𝑙𝑎𝑟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Material: Plastic(PLA) = 1.430g/cm^3, Force = Force of gravity, Theta(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nary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= (30cm – 4cm)</a:t>
                </a:r>
              </a:p>
              <a:p>
                <a:r>
                  <a:rPr lang="en-CA" dirty="0"/>
                  <a:t>Use approximation by linear extension: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dirty="0"/>
                  <a:t> = 94.53mNm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99805-548A-4E81-9D0E-E52C03ED2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46" t="-20654" b="-82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92E865-8EFC-439E-A64D-7A5693EA45AC}"/>
              </a:ext>
            </a:extLst>
          </p:cNvPr>
          <p:cNvSpPr/>
          <p:nvPr/>
        </p:nvSpPr>
        <p:spPr>
          <a:xfrm>
            <a:off x="1414020" y="2931735"/>
            <a:ext cx="4081806" cy="424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99060A-15C5-42FC-80F2-5EE27374C26E}"/>
              </a:ext>
            </a:extLst>
          </p:cNvPr>
          <p:cNvSpPr/>
          <p:nvPr/>
        </p:nvSpPr>
        <p:spPr>
          <a:xfrm>
            <a:off x="4553146" y="3011863"/>
            <a:ext cx="386499" cy="2639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25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F8F8-58F6-4364-B916-20D8F7BB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Microcontroller Board Selected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EF8FA-4A11-48F0-904C-78322045A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077" y="592138"/>
            <a:ext cx="5625459" cy="51990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51B53-3AE0-49FB-A4A4-F6560ECF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sz="1800" dirty="0"/>
              <a:t>Arduino Uno R3, using ATmega328P AVR microcontroller</a:t>
            </a:r>
          </a:p>
          <a:p>
            <a:r>
              <a:rPr lang="en-CA" sz="1800" dirty="0"/>
              <a:t>20 digital input/output pins(6 can be used as PWM outputs and 6 can be used as analog inputs) </a:t>
            </a:r>
          </a:p>
          <a:p>
            <a:r>
              <a:rPr lang="en-CA" sz="1800" dirty="0"/>
              <a:t>Extensive support community and easy to work with embedded electronics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647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83F7-2424-4972-B2A6-3DF51BB3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Motor Driver: </a:t>
            </a:r>
            <a:r>
              <a:rPr lang="en-CA" dirty="0" err="1"/>
              <a:t>Pololu</a:t>
            </a:r>
            <a:r>
              <a:rPr lang="en-CA" dirty="0"/>
              <a:t> simple high-power motor controller 18v15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ABA22-D5CD-42AE-9500-112CF6E7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Simple bidirectional control of one DC brush motor</a:t>
            </a:r>
          </a:p>
          <a:p>
            <a:r>
              <a:rPr lang="en-CA" dirty="0"/>
              <a:t>5.5V to 30V operating supply voltage range</a:t>
            </a:r>
          </a:p>
          <a:p>
            <a:r>
              <a:rPr lang="en-CA" dirty="0"/>
              <a:t>Enough to deliver a continuous 15A without a heat sink</a:t>
            </a:r>
          </a:p>
          <a:p>
            <a:r>
              <a:rPr lang="en-CA" dirty="0"/>
              <a:t>Included axial capacitor that is installed directly on the board in the pins labelled ‘+’ and ‘-’ as shown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A919A-9975-4549-A48C-C855CD8C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6" y="2249485"/>
            <a:ext cx="3725546" cy="1872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61653-67F2-4AB0-B951-7FF4E894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4" y="4219576"/>
            <a:ext cx="3725547" cy="17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D44C-6469-4F49-A237-C4478103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90E8-5411-42F5-AF3F-A3C9E617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DJI RoboMasters Competition 2018</a:t>
            </a:r>
          </a:p>
          <a:p>
            <a:pPr lvl="1"/>
            <a:r>
              <a:rPr lang="en-US" dirty="0"/>
              <a:t>Annual Robotic Competition for Engineering Students hosted in China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16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54FD-9B22-4B53-A3C9-956FF922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Selected Motor (DC 12V)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EFB028-1C70-4221-9509-C833C149B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422612"/>
              </p:ext>
            </p:extLst>
          </p:nvPr>
        </p:nvGraphicFramePr>
        <p:xfrm>
          <a:off x="5156200" y="592138"/>
          <a:ext cx="589121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607">
                  <a:extLst>
                    <a:ext uri="{9D8B030D-6E8A-4147-A177-3AD203B41FA5}">
                      <a16:colId xmlns:a16="http://schemas.microsoft.com/office/drawing/2014/main" val="3456072003"/>
                    </a:ext>
                  </a:extLst>
                </a:gridCol>
                <a:gridCol w="2945607">
                  <a:extLst>
                    <a:ext uri="{9D8B030D-6E8A-4147-A177-3AD203B41FA5}">
                      <a16:colId xmlns:a16="http://schemas.microsoft.com/office/drawing/2014/main" val="4042945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DC 12V Motor Specification Sheet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3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Rated voltage: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12 V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488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Gear reduction ratio: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50:1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6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D output shaft diameter: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6 mm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01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No-load speed: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100 RPM @ 12 v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058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No-load current: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0.17 A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26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Rated speed: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93 RPM @ 12 v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30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Current rating: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0.68 A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7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Rated torque: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7 kg.cm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3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Stall torque: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42 kg.cm (4.118793Nm)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58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Stall current: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2.19 A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4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Power: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5 w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3722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Weight:</a:t>
                      </a:r>
                      <a:endParaRPr lang="en-CA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Helvetica" panose="020B0604020202020204" pitchFamily="34" charset="0"/>
                        </a:rPr>
                        <a:t> 210 g</a:t>
                      </a:r>
                      <a:endParaRPr lang="en-CA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92747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45AA4-F1CE-4D20-B85F-9491682CC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dirty="0"/>
              <a:t>Supply DC 12V </a:t>
            </a:r>
          </a:p>
          <a:p>
            <a:r>
              <a:rPr lang="en-CA" dirty="0"/>
              <a:t>100 RPM Brushed DC Motor</a:t>
            </a:r>
          </a:p>
        </p:txBody>
      </p:sp>
    </p:spTree>
    <p:extLst>
      <p:ext uri="{BB962C8B-B14F-4D97-AF65-F5344CB8AC3E}">
        <p14:creationId xmlns:p14="http://schemas.microsoft.com/office/powerpoint/2010/main" val="801483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D208-AA55-407C-B4A7-6873335C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Tables of the Pins for the electrical components in the schematic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4350766-2C57-432F-B108-338F1D2EC2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046740"/>
                  </p:ext>
                </p:extLst>
              </p:nvPr>
            </p:nvGraphicFramePr>
            <p:xfrm>
              <a:off x="838986" y="2097088"/>
              <a:ext cx="4458879" cy="4719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6198">
                      <a:extLst>
                        <a:ext uri="{9D8B030D-6E8A-4147-A177-3AD203B41FA5}">
                          <a16:colId xmlns:a16="http://schemas.microsoft.com/office/drawing/2014/main" val="2796235790"/>
                        </a:ext>
                      </a:extLst>
                    </a:gridCol>
                    <a:gridCol w="2212681">
                      <a:extLst>
                        <a:ext uri="{9D8B030D-6E8A-4147-A177-3AD203B41FA5}">
                          <a16:colId xmlns:a16="http://schemas.microsoft.com/office/drawing/2014/main" val="35697162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err="1"/>
                            <a:t>Pololu</a:t>
                          </a:r>
                          <a:r>
                            <a:rPr lang="en-CA" dirty="0"/>
                            <a:t> High Power Motor Driver 18v15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The Corresponding Pin Names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75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ERR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152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GND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349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𝑅𝑆𝑇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516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867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OUTA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66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RX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05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OUTB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044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GND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9351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2240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Pin Labeled 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916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Pin Labeled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3100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4350766-2C57-432F-B108-338F1D2EC2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046740"/>
                  </p:ext>
                </p:extLst>
              </p:nvPr>
            </p:nvGraphicFramePr>
            <p:xfrm>
              <a:off x="838986" y="2097088"/>
              <a:ext cx="4458879" cy="4719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6198">
                      <a:extLst>
                        <a:ext uri="{9D8B030D-6E8A-4147-A177-3AD203B41FA5}">
                          <a16:colId xmlns:a16="http://schemas.microsoft.com/office/drawing/2014/main" val="2796235790"/>
                        </a:ext>
                      </a:extLst>
                    </a:gridCol>
                    <a:gridCol w="2212681">
                      <a:extLst>
                        <a:ext uri="{9D8B030D-6E8A-4147-A177-3AD203B41FA5}">
                          <a16:colId xmlns:a16="http://schemas.microsoft.com/office/drawing/2014/main" val="356971625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CA" dirty="0" err="1"/>
                            <a:t>Pololu</a:t>
                          </a:r>
                          <a:r>
                            <a:rPr lang="en-CA" dirty="0"/>
                            <a:t> High Power Motor Driver 18v15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The Corresponding Pin Names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75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ERR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152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GND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1349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648" t="-380328" r="-1099" b="-8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516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TX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867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OUTA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66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RX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05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OUTB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5044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GND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9351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Vin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2240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Pin Labeled 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916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Pin 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Pin Labeled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31006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DC45AA4-B247-4758-A077-FD0C6E8A9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5876634"/>
                  </p:ext>
                </p:extLst>
              </p:nvPr>
            </p:nvGraphicFramePr>
            <p:xfrm>
              <a:off x="5825763" y="2097088"/>
              <a:ext cx="5635136" cy="4055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7568">
                      <a:extLst>
                        <a:ext uri="{9D8B030D-6E8A-4147-A177-3AD203B41FA5}">
                          <a16:colId xmlns:a16="http://schemas.microsoft.com/office/drawing/2014/main" val="2806817230"/>
                        </a:ext>
                      </a:extLst>
                    </a:gridCol>
                    <a:gridCol w="2817568">
                      <a:extLst>
                        <a:ext uri="{9D8B030D-6E8A-4147-A177-3AD203B41FA5}">
                          <a16:colId xmlns:a16="http://schemas.microsoft.com/office/drawing/2014/main" val="3719731482"/>
                        </a:ext>
                      </a:extLst>
                    </a:gridCol>
                  </a:tblGrid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Arduino Uno R3 Microcontroller Board</a:t>
                          </a:r>
                        </a:p>
                        <a:p>
                          <a:r>
                            <a:rPr lang="en-CA" dirty="0"/>
                            <a:t>Pin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the Pin Names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4893359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AD1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Analog Input 1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2176874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TX, the sender of the serial communication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386364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RX, the receiver of the serial communication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9622954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𝑅𝑆𝑇</m:t>
                                  </m:r>
                                </m:e>
                              </m:acc>
                            </m:oMath>
                          </a14:m>
                          <a:r>
                            <a:rPr lang="en-CA" dirty="0"/>
                            <a:t> connected to the Motor Driver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359539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ERR connected to the Motor Driver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3201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DC45AA4-B247-4758-A077-FD0C6E8A9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5876634"/>
                  </p:ext>
                </p:extLst>
              </p:nvPr>
            </p:nvGraphicFramePr>
            <p:xfrm>
              <a:off x="5825763" y="2097088"/>
              <a:ext cx="5635136" cy="4055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7568">
                      <a:extLst>
                        <a:ext uri="{9D8B030D-6E8A-4147-A177-3AD203B41FA5}">
                          <a16:colId xmlns:a16="http://schemas.microsoft.com/office/drawing/2014/main" val="2806817230"/>
                        </a:ext>
                      </a:extLst>
                    </a:gridCol>
                    <a:gridCol w="2817568">
                      <a:extLst>
                        <a:ext uri="{9D8B030D-6E8A-4147-A177-3AD203B41FA5}">
                          <a16:colId xmlns:a16="http://schemas.microsoft.com/office/drawing/2014/main" val="371973148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Arduino Uno R3 Microcontroller Board</a:t>
                          </a:r>
                        </a:p>
                        <a:p>
                          <a:r>
                            <a:rPr lang="en-CA" dirty="0"/>
                            <a:t>Pin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the Pin Names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4893359"/>
                      </a:ext>
                    </a:extLst>
                  </a:tr>
                  <a:tr h="58015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AD1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Analog Input 1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21768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TX, the sender of the serial communication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386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RX, the receiver of the serial communication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9622954"/>
                      </a:ext>
                    </a:extLst>
                  </a:tr>
                  <a:tr h="640652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16" t="-439048" r="-8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3595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ERR connected to the Motor Driver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93201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171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EF9A-B275-41A4-9E4C-1AE574AB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electrical schematic of the detection system and the distribution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F3F46-02A1-459E-8A41-86FE0178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10015181" cy="40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3DF-9908-43B0-BB4B-5DDD2D0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Electrical schematic of the spinner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4252F4-6331-4C46-9C8F-9FDD81EF3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7445777" cy="4312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FC56D-3381-40AB-9694-4C25AA9C4426}"/>
              </a:ext>
            </a:extLst>
          </p:cNvPr>
          <p:cNvSpPr txBox="1"/>
          <p:nvPr/>
        </p:nvSpPr>
        <p:spPr>
          <a:xfrm>
            <a:off x="8658226" y="2201661"/>
            <a:ext cx="3076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Modification, if needed:</a:t>
            </a:r>
          </a:p>
          <a:p>
            <a:endParaRPr lang="en-US" dirty="0"/>
          </a:p>
          <a:p>
            <a:r>
              <a:rPr lang="en-US" dirty="0"/>
              <a:t>Current Limiting Resistor can be added in series with the motor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41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Infantry Robot</a:t>
            </a:r>
          </a:p>
        </p:txBody>
      </p:sp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C20A5A9-0F43-4E4D-85FA-518908B5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7" y="2097088"/>
            <a:ext cx="6219190" cy="44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D01-0C69-4159-BE0D-DD039E15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Infantry Robot</a:t>
            </a:r>
          </a:p>
        </p:txBody>
      </p:sp>
      <p:pic>
        <p:nvPicPr>
          <p:cNvPr id="13" name="Picture 12" descr="A picture containing person, indoor, table&#10;&#10;Description generated with very high confidence">
            <a:extLst>
              <a:ext uri="{FF2B5EF4-FFF2-40B4-BE49-F238E27FC236}">
                <a16:creationId xmlns:a16="http://schemas.microsoft.com/office/drawing/2014/main" id="{7D43CFAF-EE40-459F-9F70-224BE3DB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8" y="2097088"/>
            <a:ext cx="8020227" cy="45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BE80-B5B8-4416-97D8-462C9F07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61218"/>
          </a:xfrm>
        </p:spPr>
        <p:txBody>
          <a:bodyPr/>
          <a:lstStyle/>
          <a:p>
            <a:pPr algn="ctr"/>
            <a:r>
              <a:rPr lang="en-US" dirty="0"/>
              <a:t>Questions    &amp;    Feedbacks</a:t>
            </a:r>
          </a:p>
        </p:txBody>
      </p:sp>
    </p:spTree>
    <p:extLst>
      <p:ext uri="{BB962C8B-B14F-4D97-AF65-F5344CB8AC3E}">
        <p14:creationId xmlns:p14="http://schemas.microsoft.com/office/powerpoint/2010/main" val="350872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D300-7AF8-4B9F-8EA1-6F5689D6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8324"/>
            <a:ext cx="9905998" cy="1125441"/>
          </a:xfrm>
        </p:spPr>
        <p:txBody>
          <a:bodyPr>
            <a:normAutofit/>
          </a:bodyPr>
          <a:lstStyle/>
          <a:p>
            <a:r>
              <a:rPr lang="en-CA" sz="2800" dirty="0"/>
              <a:t>References for the Microcontroller Board, Motor Driver, and the Motor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526A9-93FA-4640-A71E-46AE18F46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8924"/>
            <a:ext cx="9905999" cy="5231876"/>
          </a:xfrm>
        </p:spPr>
        <p:txBody>
          <a:bodyPr>
            <a:normAutofit fontScale="92500" lnSpcReduction="10000"/>
          </a:bodyPr>
          <a:lstStyle/>
          <a:p>
            <a:r>
              <a:rPr lang="en-CA" sz="1400" dirty="0"/>
              <a:t>“</a:t>
            </a:r>
            <a:r>
              <a:rPr lang="en-CA" sz="1400" dirty="0" err="1"/>
              <a:t>Pololu</a:t>
            </a:r>
            <a:r>
              <a:rPr lang="en-CA" sz="1400" dirty="0"/>
              <a:t> Simple High-Power Motor Controller 18v15(Fully Assembled).” Internet: </a:t>
            </a:r>
            <a:r>
              <a:rPr lang="en-CA" sz="1400" dirty="0">
                <a:hlinkClick r:id="rId2"/>
              </a:rPr>
              <a:t>https://www.pololu.com/product/1376</a:t>
            </a:r>
            <a:r>
              <a:rPr lang="en-CA" sz="1400" dirty="0"/>
              <a:t>, </a:t>
            </a:r>
            <a:r>
              <a:rPr lang="en-CA" sz="1400" dirty="0" err="1"/>
              <a:t>Pololu</a:t>
            </a:r>
            <a:r>
              <a:rPr lang="en-CA" sz="1400" dirty="0"/>
              <a:t>, 2017</a:t>
            </a:r>
          </a:p>
          <a:p>
            <a:r>
              <a:rPr lang="en-CA" sz="1400" dirty="0"/>
              <a:t>“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 - 1.2. 18v15 and 24v12 Included Hardware.” Internet: </a:t>
            </a:r>
            <a:r>
              <a:rPr lang="en-CA" sz="1400" dirty="0">
                <a:effectLst/>
                <a:hlinkClick r:id="rId3"/>
              </a:rPr>
              <a:t>https://www.pololu.com/docs/0J44/1.2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 - 6.7.1. Arduino Examples.” Internet: </a:t>
            </a:r>
            <a:r>
              <a:rPr lang="en-CA" sz="1400" dirty="0">
                <a:effectLst/>
                <a:hlinkClick r:id="rId4"/>
              </a:rPr>
              <a:t>https://www.pololu.com/docs/0J44/6.7.1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 Simple High-Power Motor Controller 18v15.” Internet: </a:t>
            </a:r>
            <a:r>
              <a:rPr lang="en-CA" sz="1400" dirty="0">
                <a:effectLst/>
                <a:hlinkClick r:id="rId5"/>
              </a:rPr>
              <a:t>https://www.pololu.com/product/1377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 - 4.2. Connecting a Serial Device.” Internet: </a:t>
            </a:r>
            <a:r>
              <a:rPr lang="en-CA" sz="1400" dirty="0">
                <a:effectLst/>
                <a:hlinkClick r:id="rId6"/>
              </a:rPr>
              <a:t>https://www.pololu.com/docs/0J44/4.2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 - Arduino Uno R3.” Internet: </a:t>
            </a:r>
            <a:r>
              <a:rPr lang="en-CA" sz="1400" dirty="0">
                <a:effectLst/>
                <a:hlinkClick r:id="rId7"/>
              </a:rPr>
              <a:t>https://www.pololu.com/product/2191/specs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“Arduino USB Board (Uno R3) : </a:t>
            </a:r>
            <a:r>
              <a:rPr lang="en-CA" sz="1400" dirty="0" err="1">
                <a:effectLst/>
              </a:rPr>
              <a:t>Solarbotics</a:t>
            </a:r>
            <a:r>
              <a:rPr lang="en-CA" sz="1400" dirty="0">
                <a:effectLst/>
              </a:rPr>
              <a:t>.” Internet: </a:t>
            </a:r>
            <a:r>
              <a:rPr lang="en-CA" sz="1400" dirty="0">
                <a:effectLst/>
                <a:hlinkClick r:id="rId8"/>
              </a:rPr>
              <a:t>https://solarbotics.com/product/50450/?cid=1&amp;gclid=EAIaIQobChMIprCeuJ_d1wIVxF9-Ch0q0gxAEAYYAiABEgL2r_D_BwE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“Interfacing DC Motor with 8051 Microcontroller using L293D.” Internet: </a:t>
            </a:r>
            <a:r>
              <a:rPr lang="en-CA" sz="1400" dirty="0">
                <a:effectLst/>
                <a:hlinkClick r:id="rId9"/>
              </a:rPr>
              <a:t>http://www.electronicshub.org/interfacing-dc-motor-8051-microcontroller/</a:t>
            </a:r>
            <a:r>
              <a:rPr lang="en-CA" sz="1400" dirty="0">
                <a:effectLst/>
              </a:rPr>
              <a:t>, </a:t>
            </a:r>
            <a:r>
              <a:rPr lang="en-CA" sz="1400" dirty="0" err="1">
                <a:effectLst/>
              </a:rPr>
              <a:t>Pololu</a:t>
            </a:r>
            <a:r>
              <a:rPr lang="en-CA" sz="1400" dirty="0">
                <a:effectLst/>
              </a:rPr>
              <a:t>, 2017</a:t>
            </a:r>
          </a:p>
          <a:p>
            <a:r>
              <a:rPr lang="en-CA" sz="1400" dirty="0">
                <a:effectLst/>
              </a:rPr>
              <a:t>Authors: Russell C. </a:t>
            </a:r>
            <a:r>
              <a:rPr lang="en-CA" sz="1400" dirty="0" err="1">
                <a:effectLst/>
              </a:rPr>
              <a:t>Hibbeler</a:t>
            </a:r>
            <a:r>
              <a:rPr lang="en-CA" sz="1400" dirty="0">
                <a:effectLst/>
              </a:rPr>
              <a:t>, “Engineering Mechanics: Dynamics, 14</a:t>
            </a:r>
            <a:r>
              <a:rPr lang="en-CA" sz="1400" baseline="30000" dirty="0">
                <a:effectLst/>
              </a:rPr>
              <a:t>th</a:t>
            </a:r>
            <a:r>
              <a:rPr lang="en-CA" sz="1400" dirty="0">
                <a:effectLst/>
              </a:rPr>
              <a:t> Edition”. Location: Toronto, Ca: Pearson, Mar 21, 2015</a:t>
            </a:r>
          </a:p>
          <a:p>
            <a:r>
              <a:rPr lang="en-CA" sz="1400" dirty="0">
                <a:effectLst/>
              </a:rPr>
              <a:t>"Metal DC Geared Motor - 12V 100RPM 42kg.cm Datasheets", </a:t>
            </a:r>
            <a:r>
              <a:rPr lang="en-CA" sz="1400" i="1" dirty="0">
                <a:effectLst/>
              </a:rPr>
              <a:t>Media.digikey.com</a:t>
            </a:r>
            <a:r>
              <a:rPr lang="en-CA" sz="1400" dirty="0">
                <a:effectLst/>
              </a:rPr>
              <a:t>, 2008. [Online]. Available: https://media.digikey.com/pdf/Data%20Sheets/DFRobot%20PDFs/FIT0492-B_Web.pdf. [Accessed: 27- Nov- 2017].</a:t>
            </a:r>
          </a:p>
          <a:p>
            <a:r>
              <a:rPr lang="en-CA" sz="1400" dirty="0">
                <a:effectLst/>
              </a:rPr>
              <a:t>"PRODUCT DATASHEET", </a:t>
            </a:r>
            <a:r>
              <a:rPr lang="en-CA" sz="1400" i="1" dirty="0">
                <a:effectLst/>
              </a:rPr>
              <a:t>Data.energizer.com</a:t>
            </a:r>
            <a:r>
              <a:rPr lang="en-CA" sz="1400" dirty="0">
                <a:effectLst/>
              </a:rPr>
              <a:t>, 2017. [Online]. Available: http://data.energizer.com/pdfs/nh15-2300.pdf. [Accessed: 27- Nov- 2017].</a:t>
            </a:r>
          </a:p>
          <a:p>
            <a:r>
              <a:rPr lang="en-CA" sz="1500" dirty="0">
                <a:effectLst/>
              </a:rPr>
              <a:t>"Arduino Uno Rev3", </a:t>
            </a:r>
            <a:r>
              <a:rPr lang="en-CA" sz="1500" i="1" dirty="0">
                <a:effectLst/>
              </a:rPr>
              <a:t>Wecl.com.hk</a:t>
            </a:r>
            <a:r>
              <a:rPr lang="en-CA" sz="1500" dirty="0">
                <a:effectLst/>
              </a:rPr>
              <a:t>, 2017. [Online]. Available: https://www.arduino.cc/en/uploads/Main/Arduino_Uno_Rev3-schematic.pdf. [Accessed: 27- Nov- 2017].</a:t>
            </a:r>
          </a:p>
          <a:p>
            <a:endParaRPr lang="en-CA" sz="1400" dirty="0">
              <a:effectLst/>
            </a:endParaRPr>
          </a:p>
          <a:p>
            <a:endParaRPr lang="en-CA" sz="1400" dirty="0">
              <a:effectLst/>
            </a:endParaRPr>
          </a:p>
          <a:p>
            <a:endParaRPr lang="en-CA" sz="1400" dirty="0">
              <a:effectLst/>
            </a:endParaRPr>
          </a:p>
          <a:p>
            <a:endParaRPr lang="en-CA" sz="1400" dirty="0">
              <a:effectLst/>
            </a:endParaRPr>
          </a:p>
          <a:p>
            <a:endParaRPr lang="en-CA" sz="1400" dirty="0">
              <a:effectLst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195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36D6-04F5-4BD1-98A0-967321DE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0888"/>
          </a:xfrm>
        </p:spPr>
        <p:txBody>
          <a:bodyPr/>
          <a:lstStyle/>
          <a:p>
            <a:r>
              <a:rPr lang="en-CA" dirty="0"/>
              <a:t>Reference for the Photo </a:t>
            </a:r>
            <a:r>
              <a:rPr lang="en-CA" dirty="0" err="1"/>
              <a:t>Interruptor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519A-256E-4305-8919-081D23DAC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5118"/>
            <a:ext cx="9905999" cy="456608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effectLst/>
              </a:rPr>
              <a:t>Website title: Hades.mech.northwestern.edu</a:t>
            </a:r>
          </a:p>
          <a:p>
            <a:pPr marL="0" indent="0">
              <a:buNone/>
            </a:pPr>
            <a:r>
              <a:rPr lang="en-CA" dirty="0">
                <a:effectLst/>
              </a:rPr>
              <a:t>URL: http://hades.mech.northwestern.edu/images/f/fb/QED123.pdf</a:t>
            </a:r>
          </a:p>
          <a:p>
            <a:pPr marL="0" indent="0">
              <a:buNone/>
            </a:pPr>
            <a:r>
              <a:rPr lang="en-CA" dirty="0">
                <a:effectLst/>
              </a:rPr>
              <a:t>Website title: Mouser.com</a:t>
            </a:r>
          </a:p>
          <a:p>
            <a:pPr marL="0" indent="0">
              <a:buNone/>
            </a:pPr>
            <a:r>
              <a:rPr lang="en-CA" dirty="0">
                <a:effectLst/>
              </a:rPr>
              <a:t>URL: http://www.mouser.com/ds/2/149/QSD124-191888.pdf</a:t>
            </a:r>
          </a:p>
          <a:p>
            <a:pPr marL="0" indent="0">
              <a:buNone/>
            </a:pPr>
            <a:endParaRPr lang="en-CA" dirty="0">
              <a:effectLst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479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D44C-6469-4F49-A237-C4478103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90E8-5411-42F5-AF3F-A3C9E617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DJI RoboMasters Competition 2018</a:t>
            </a:r>
          </a:p>
          <a:p>
            <a:pPr lvl="1"/>
            <a:r>
              <a:rPr lang="en-US" dirty="0"/>
              <a:t>Annual Robotic Competition for Engineering Students hosted in China</a:t>
            </a:r>
          </a:p>
          <a:p>
            <a:endParaRPr lang="en-US" dirty="0"/>
          </a:p>
          <a:p>
            <a:r>
              <a:rPr lang="en-US" dirty="0"/>
              <a:t>To Win Against </a:t>
            </a:r>
            <a:r>
              <a:rPr lang="en-US" dirty="0" err="1"/>
              <a:t>CalTech</a:t>
            </a:r>
            <a:r>
              <a:rPr lang="en-US" dirty="0"/>
              <a:t> RoboMasters Student Group</a:t>
            </a:r>
          </a:p>
        </p:txBody>
      </p:sp>
    </p:spTree>
    <p:extLst>
      <p:ext uri="{BB962C8B-B14F-4D97-AF65-F5344CB8AC3E}">
        <p14:creationId xmlns:p14="http://schemas.microsoft.com/office/powerpoint/2010/main" val="67681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C4413-D490-42AE-8E4D-EC055CE4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0553"/>
          </a:xfrm>
        </p:spPr>
        <p:txBody>
          <a:bodyPr>
            <a:normAutofit/>
          </a:bodyPr>
          <a:lstStyle/>
          <a:p>
            <a:r>
              <a:rPr lang="en-US" dirty="0"/>
              <a:t>Design Requirements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6FDC9-E4BF-4752-87E2-36EF2B7C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2357"/>
            <a:ext cx="9905999" cy="4348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End User: 2 Infantry Robots, Docked Bellow</a:t>
            </a:r>
          </a:p>
          <a:p>
            <a:pPr marL="0" indent="0">
              <a:buNone/>
            </a:pPr>
            <a:r>
              <a:rPr lang="en-US" dirty="0"/>
              <a:t>Max Size:  1m*1m*1m </a:t>
            </a:r>
            <a:br>
              <a:rPr lang="en-US" dirty="0"/>
            </a:br>
            <a:r>
              <a:rPr lang="en-US" dirty="0"/>
              <a:t>Specs of Bullets:</a:t>
            </a:r>
          </a:p>
          <a:p>
            <a:pPr marL="0" indent="0">
              <a:buNone/>
            </a:pPr>
            <a:r>
              <a:rPr lang="en-US" dirty="0"/>
              <a:t>	 2.6 g (±5%),</a:t>
            </a:r>
          </a:p>
          <a:p>
            <a:pPr marL="0" indent="0">
              <a:buNone/>
            </a:pPr>
            <a:r>
              <a:rPr lang="en-US" dirty="0"/>
              <a:t>	 Plastic, </a:t>
            </a:r>
          </a:p>
          <a:p>
            <a:pPr marL="0" indent="0">
              <a:buNone/>
            </a:pPr>
            <a:r>
              <a:rPr lang="en-US" dirty="0"/>
              <a:t>	17 mm (-3% to 0%) in diameter</a:t>
            </a:r>
          </a:p>
          <a:p>
            <a:pPr marL="0" indent="0">
              <a:buNone/>
            </a:pPr>
            <a:r>
              <a:rPr lang="en-US" dirty="0"/>
              <a:t>	Should be able to store ~400 bullets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57D06-27BF-4903-9540-318E4EE6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232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BF545-8088-4177-BB9E-5C1A0F95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2743"/>
            <a:ext cx="9905999" cy="4528458"/>
          </a:xfrm>
        </p:spPr>
        <p:txBody>
          <a:bodyPr/>
          <a:lstStyle/>
          <a:p>
            <a:r>
              <a:rPr lang="en-US" dirty="0"/>
              <a:t>  Be fully automatic</a:t>
            </a:r>
          </a:p>
          <a:p>
            <a:endParaRPr lang="en-US" dirty="0"/>
          </a:p>
          <a:p>
            <a:r>
              <a:rPr lang="en-US" dirty="0"/>
              <a:t>  Minimize the filling time</a:t>
            </a:r>
          </a:p>
          <a:p>
            <a:endParaRPr lang="en-US" dirty="0"/>
          </a:p>
          <a:p>
            <a:r>
              <a:rPr lang="en-US" dirty="0"/>
              <a:t>  Follow restrictions of the competition</a:t>
            </a:r>
          </a:p>
          <a:p>
            <a:endParaRPr lang="en-US" dirty="0"/>
          </a:p>
          <a:p>
            <a:r>
              <a:rPr lang="en-US" dirty="0"/>
              <a:t>  Prevent any jamming of bullets in the station</a:t>
            </a:r>
          </a:p>
        </p:txBody>
      </p:sp>
    </p:spTree>
    <p:extLst>
      <p:ext uri="{BB962C8B-B14F-4D97-AF65-F5344CB8AC3E}">
        <p14:creationId xmlns:p14="http://schemas.microsoft.com/office/powerpoint/2010/main" val="183436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BA39-D4B8-47C9-B9E6-69374B47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153C94-A683-4D05-A40B-27A8422C6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738" y="1357803"/>
            <a:ext cx="4581899" cy="5002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68EF9A-64EE-4355-983D-D2CB5030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91" y="1357803"/>
            <a:ext cx="44291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E2124-C76F-410F-96A8-B3C3D3FCF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665260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5CDF3-095D-484C-BC0F-69858793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20" y="1770856"/>
            <a:ext cx="3971925" cy="486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C8CA0-D79E-4DDA-90B3-B9BB62D8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545" y="0"/>
            <a:ext cx="44386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1373-B10D-4634-8168-FFF13294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B361B-0318-41CE-8464-20FE22D42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4395290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11946-BB34-4717-A202-6C10E8B8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42" y="2097088"/>
            <a:ext cx="4048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5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470</TotalTime>
  <Words>1532</Words>
  <Application>Microsoft Office PowerPoint</Application>
  <PresentationFormat>Widescreen</PresentationFormat>
  <Paragraphs>265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DengXian</vt:lpstr>
      <vt:lpstr>Arial</vt:lpstr>
      <vt:lpstr>Calibri</vt:lpstr>
      <vt:lpstr>Cambria Math</vt:lpstr>
      <vt:lpstr>Helvetica</vt:lpstr>
      <vt:lpstr>Times New Roman</vt:lpstr>
      <vt:lpstr>Trebuchet MS</vt:lpstr>
      <vt:lpstr>Tw Cen MT</vt:lpstr>
      <vt:lpstr>Circuit</vt:lpstr>
      <vt:lpstr>CDR Infantry Supply Station </vt:lpstr>
      <vt:lpstr>PowerPoint Presentation</vt:lpstr>
      <vt:lpstr>Why this project matters</vt:lpstr>
      <vt:lpstr>Why this project matters</vt:lpstr>
      <vt:lpstr>Design Requirements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User: Infantry Robot</vt:lpstr>
      <vt:lpstr>End User:  Infantry Robot</vt:lpstr>
      <vt:lpstr>Bullet Holding Unit</vt:lpstr>
      <vt:lpstr>Infantry Robot</vt:lpstr>
      <vt:lpstr>Milestones and Timeline of the Project</vt:lpstr>
      <vt:lpstr>Components for supply station</vt:lpstr>
      <vt:lpstr>Budget</vt:lpstr>
      <vt:lpstr>Suppliers</vt:lpstr>
      <vt:lpstr>Block Diagram</vt:lpstr>
      <vt:lpstr>Photo Interrupter</vt:lpstr>
      <vt:lpstr>Photo Interrupter</vt:lpstr>
      <vt:lpstr>Photo Interrupter</vt:lpstr>
      <vt:lpstr>Photo Interrupter</vt:lpstr>
      <vt:lpstr>Photo Interrupter</vt:lpstr>
      <vt:lpstr>Calculations used in the design Regarding for the motor and the motor driver</vt:lpstr>
      <vt:lpstr>The Microcontroller Board Selected </vt:lpstr>
      <vt:lpstr>Motor Driver: Pololu simple high-power motor controller 18v15</vt:lpstr>
      <vt:lpstr>The Selected Motor (DC 12V)</vt:lpstr>
      <vt:lpstr>Tables of the Pins for the electrical components in the schematic design</vt:lpstr>
      <vt:lpstr>The electrical schematic of the detection system and the distribution system </vt:lpstr>
      <vt:lpstr>The Electrical schematic of the spinner   </vt:lpstr>
      <vt:lpstr>Infantry Robot</vt:lpstr>
      <vt:lpstr>Infantry Robot</vt:lpstr>
      <vt:lpstr>Questions    &amp;    Feedbacks</vt:lpstr>
      <vt:lpstr>References for the Microcontroller Board, Motor Driver, and the Motor Section</vt:lpstr>
      <vt:lpstr>Reference for the Photo Interruptor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CDR Infantry Supply Station</dc:title>
  <dc:creator>sGate</dc:creator>
  <cp:lastModifiedBy>sGate</cp:lastModifiedBy>
  <cp:revision>39</cp:revision>
  <dcterms:created xsi:type="dcterms:W3CDTF">2017-11-27T01:52:25Z</dcterms:created>
  <dcterms:modified xsi:type="dcterms:W3CDTF">2017-11-27T18:59:38Z</dcterms:modified>
</cp:coreProperties>
</file>